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7562850" cy="10696575"/>
  <p:notesSz cx="6886575" cy="1001712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25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 lIns="96588" tIns="48294" rIns="96588" bIns="48294"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 lIns="96588" tIns="48294" rIns="96588" bIns="48294"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 lIns="96588" tIns="48294" rIns="96588" bIns="48294"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 lIns="96588" tIns="48294" rIns="96588" bIns="48294"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 lIns="96588" tIns="48294" rIns="96588" bIns="48294"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lIns="96588" tIns="48294" rIns="96588" bIns="48294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図 34"/>
          <p:cNvPicPr>
            <a:picLocks noChangeAspect="1"/>
          </p:cNvPicPr>
          <p:nvPr/>
        </p:nvPicPr>
        <p:blipFill>
          <a:blip r:embed="rId3"/>
          <a:srcRect l="38" r="38"/>
          <a:stretch>
            <a:fillRect/>
          </a:stretch>
        </p:blipFill>
        <p:spPr>
          <a:xfrm>
            <a:off x="0" y="0"/>
            <a:ext cx="7562850" cy="10696575"/>
          </a:xfrm>
          <a:prstGeom prst="rect">
            <a:avLst/>
          </a:prstGeom>
        </p:spPr>
      </p:pic>
      <p:sp>
        <p:nvSpPr>
          <p:cNvPr id="2" name="header-band">
            <a:extLst>
              <a:ext uri="{FF2B5EF4-FFF2-40B4-BE49-F238E27FC236}">
                <a16:creationId xmlns:a16="http://schemas.microsoft.com/office/drawing/2014/main" id="{A57BB3D5-1A2E-4910-AF9A-008414CB647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562850" cy="1952625"/>
          </a:xfrm>
          <a:prstGeom prst="roundRect">
            <a:avLst>
              <a:gd name="adj" fmla="val 0"/>
            </a:avLst>
          </a:prstGeom>
          <a:solidFill>
            <a:srgbClr val="1F5D45"/>
          </a:solidFill>
          <a:ln w="0">
            <a:noFill/>
            <a:prstDash val="solid"/>
          </a:ln>
        </p:spPr>
      </p:sp>
      <p:sp>
        <p:nvSpPr>
          <p:cNvPr id="3" name="clinic-name">
            <a:extLst>
              <a:ext uri="{FF2B5EF4-FFF2-40B4-BE49-F238E27FC236}">
                <a16:creationId xmlns:a16="http://schemas.microsoft.com/office/drawing/2014/main" id="{EC1B83A4-9C08-48F0-B80F-8B0592AAEB7D}"/>
              </a:ext>
            </a:extLst>
          </p:cNvPr>
          <p:cNvSpPr>
            <a:spLocks noGrp="1"/>
          </p:cNvSpPr>
          <p:nvPr/>
        </p:nvSpPr>
        <p:spPr>
          <a:xfrm>
            <a:off x="523875" y="238125"/>
            <a:ext cx="6515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北生駒いつき内科クリニック</a:t>
            </a:r>
          </a:p>
        </p:txBody>
      </p:sp>
      <p:sp>
        <p:nvSpPr>
          <p:cNvPr id="4" name="main-title">
            <a:extLst>
              <a:ext uri="{FF2B5EF4-FFF2-40B4-BE49-F238E27FC236}">
                <a16:creationId xmlns:a16="http://schemas.microsoft.com/office/drawing/2014/main" id="{6230732C-BAA6-443E-BD15-4A308B84817F}"/>
              </a:ext>
            </a:extLst>
          </p:cNvPr>
          <p:cNvSpPr>
            <a:spLocks noGrp="1"/>
          </p:cNvSpPr>
          <p:nvPr/>
        </p:nvSpPr>
        <p:spPr>
          <a:xfrm>
            <a:off x="381000" y="628650"/>
            <a:ext cx="68008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925" b="1">
                <a:solidFill>
                  <a:srgbClr val="FFFFFF"/>
                </a:solidFill>
              </a:defRPr>
            </a:pPr>
            <a:r>
              <a:rPr sz="2925" b="1" dirty="0" err="1">
                <a:solidFill>
                  <a:srgbClr val="FFFFFF"/>
                </a:solidFill>
              </a:rPr>
              <a:t>インフルエンザ</a:t>
            </a:r>
            <a:r>
              <a:rPr lang="ja-JP" altLang="en-US" sz="2925" b="1" dirty="0">
                <a:solidFill>
                  <a:srgbClr val="FFFFFF"/>
                </a:solidFill>
              </a:rPr>
              <a:t>　　　　　　　　　　　　　　</a:t>
            </a:r>
            <a:r>
              <a:rPr sz="2925" b="1" dirty="0" err="1">
                <a:solidFill>
                  <a:srgbClr val="FFFFFF"/>
                </a:solidFill>
              </a:rPr>
              <a:t>新型コロナワクチン接種</a:t>
            </a:r>
            <a:endParaRPr sz="2925" b="1" dirty="0">
              <a:solidFill>
                <a:srgbClr val="FFFFFF"/>
              </a:solidFill>
            </a:endParaRPr>
          </a:p>
        </p:txBody>
      </p:sp>
      <p:sp>
        <p:nvSpPr>
          <p:cNvPr id="5" name="date-card">
            <a:extLst>
              <a:ext uri="{FF2B5EF4-FFF2-40B4-BE49-F238E27FC236}">
                <a16:creationId xmlns:a16="http://schemas.microsoft.com/office/drawing/2014/main" id="{71692B00-FDC5-4B71-A56B-F658A9DE7A80}"/>
              </a:ext>
            </a:extLst>
          </p:cNvPr>
          <p:cNvSpPr>
            <a:spLocks noGrp="1"/>
          </p:cNvSpPr>
          <p:nvPr/>
        </p:nvSpPr>
        <p:spPr>
          <a:xfrm>
            <a:off x="685800" y="2143125"/>
            <a:ext cx="6191250" cy="1066800"/>
          </a:xfrm>
          <a:prstGeom prst="roundRect">
            <a:avLst>
              <a:gd name="adj" fmla="val 14286"/>
            </a:avLst>
          </a:prstGeom>
          <a:solidFill>
            <a:srgbClr val="EAF5EC"/>
          </a:solidFill>
          <a:ln w="19050">
            <a:solidFill>
              <a:srgbClr val="67A47B"/>
            </a:solidFill>
            <a:prstDash val="solid"/>
          </a:ln>
        </p:spPr>
      </p:sp>
      <p:sp>
        <p:nvSpPr>
          <p:cNvPr id="6" name="date-label">
            <a:extLst>
              <a:ext uri="{FF2B5EF4-FFF2-40B4-BE49-F238E27FC236}">
                <a16:creationId xmlns:a16="http://schemas.microsoft.com/office/drawing/2014/main" id="{902F50FA-AE6E-48CC-96C4-F1E60306D03F}"/>
              </a:ext>
            </a:extLst>
          </p:cNvPr>
          <p:cNvSpPr>
            <a:spLocks noGrp="1"/>
          </p:cNvSpPr>
          <p:nvPr/>
        </p:nvSpPr>
        <p:spPr>
          <a:xfrm>
            <a:off x="952500" y="2314575"/>
            <a:ext cx="56578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550" b="1">
                <a:solidFill>
                  <a:srgbClr val="1F5D45"/>
                </a:solidFill>
              </a:defRPr>
            </a:pPr>
            <a:r>
              <a:rPr sz="2550" b="1" dirty="0">
                <a:solidFill>
                  <a:srgbClr val="1F5D45"/>
                </a:solidFill>
              </a:rPr>
              <a:t>10月</a:t>
            </a:r>
            <a:r>
              <a:rPr lang="en-US" altLang="ja-JP" sz="2550" b="1" dirty="0">
                <a:solidFill>
                  <a:srgbClr val="1F5D45"/>
                </a:solidFill>
              </a:rPr>
              <a:t>2</a:t>
            </a:r>
            <a:r>
              <a:rPr sz="2550" b="1" dirty="0">
                <a:solidFill>
                  <a:srgbClr val="1F5D45"/>
                </a:solidFill>
              </a:rPr>
              <a:t>日</a:t>
            </a:r>
            <a:r>
              <a:rPr lang="ja-JP" altLang="en-US" sz="2550" b="1" dirty="0">
                <a:solidFill>
                  <a:srgbClr val="1F5D45"/>
                </a:solidFill>
              </a:rPr>
              <a:t>（金）</a:t>
            </a:r>
            <a:r>
              <a:rPr sz="2550" b="1" dirty="0" err="1">
                <a:solidFill>
                  <a:srgbClr val="1F5D45"/>
                </a:solidFill>
              </a:rPr>
              <a:t>より接種開始</a:t>
            </a:r>
            <a:endParaRPr sz="2550" b="1" dirty="0">
              <a:solidFill>
                <a:srgbClr val="1F5D45"/>
              </a:solidFill>
            </a:endParaRPr>
          </a:p>
        </p:txBody>
      </p:sp>
      <p:sp>
        <p:nvSpPr>
          <p:cNvPr id="7" name="fee-heading">
            <a:extLst>
              <a:ext uri="{FF2B5EF4-FFF2-40B4-BE49-F238E27FC236}">
                <a16:creationId xmlns:a16="http://schemas.microsoft.com/office/drawing/2014/main" id="{82D48ED7-F332-4371-BBAA-C7CE7036CF66}"/>
              </a:ext>
            </a:extLst>
          </p:cNvPr>
          <p:cNvSpPr>
            <a:spLocks noGrp="1"/>
          </p:cNvSpPr>
          <p:nvPr/>
        </p:nvSpPr>
        <p:spPr>
          <a:xfrm>
            <a:off x="685800" y="3305175"/>
            <a:ext cx="619125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2A6F62"/>
                </a:solidFill>
              </a:defRPr>
            </a:pPr>
            <a:r>
              <a:rPr sz="1950" b="1" dirty="0" err="1">
                <a:solidFill>
                  <a:srgbClr val="2A6F62"/>
                </a:solidFill>
              </a:rPr>
              <a:t>インフルエンザワクチン</a:t>
            </a:r>
            <a:endParaRPr sz="1950" b="1" dirty="0">
              <a:solidFill>
                <a:srgbClr val="2A6F62"/>
              </a:solidFill>
            </a:endParaRPr>
          </a:p>
        </p:txBody>
      </p:sp>
      <p:sp>
        <p:nvSpPr>
          <p:cNvPr id="8" name="adult-row">
            <a:extLst>
              <a:ext uri="{FF2B5EF4-FFF2-40B4-BE49-F238E27FC236}">
                <a16:creationId xmlns:a16="http://schemas.microsoft.com/office/drawing/2014/main" id="{53094AB7-8F65-4638-AC3C-527087AAAB4E}"/>
              </a:ext>
            </a:extLst>
          </p:cNvPr>
          <p:cNvSpPr>
            <a:spLocks noGrp="1"/>
          </p:cNvSpPr>
          <p:nvPr/>
        </p:nvSpPr>
        <p:spPr>
          <a:xfrm>
            <a:off x="742950" y="3771900"/>
            <a:ext cx="61912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4288">
            <a:solidFill>
              <a:srgbClr val="A9CDB6"/>
            </a:solidFill>
            <a:prstDash val="solid"/>
          </a:ln>
        </p:spPr>
      </p:sp>
      <p:sp>
        <p:nvSpPr>
          <p:cNvPr id="9" name="adult-label">
            <a:extLst>
              <a:ext uri="{FF2B5EF4-FFF2-40B4-BE49-F238E27FC236}">
                <a16:creationId xmlns:a16="http://schemas.microsoft.com/office/drawing/2014/main" id="{6C071CC3-1251-431B-9F3D-E94390E70444}"/>
              </a:ext>
            </a:extLst>
          </p:cNvPr>
          <p:cNvSpPr>
            <a:spLocks noGrp="1"/>
          </p:cNvSpPr>
          <p:nvPr/>
        </p:nvSpPr>
        <p:spPr>
          <a:xfrm>
            <a:off x="895350" y="4000500"/>
            <a:ext cx="32861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553B32"/>
                </a:solidFill>
              </a:defRPr>
            </a:pPr>
            <a:r>
              <a:rPr sz="1725" b="1">
                <a:solidFill>
                  <a:srgbClr val="553B32"/>
                </a:solidFill>
              </a:rPr>
              <a:t>一般（中学生以上）</a:t>
            </a:r>
          </a:p>
        </p:txBody>
      </p:sp>
      <p:sp>
        <p:nvSpPr>
          <p:cNvPr id="10" name="adult-price">
            <a:extLst>
              <a:ext uri="{FF2B5EF4-FFF2-40B4-BE49-F238E27FC236}">
                <a16:creationId xmlns:a16="http://schemas.microsoft.com/office/drawing/2014/main" id="{6B804E7F-1387-443D-87BD-163906290968}"/>
              </a:ext>
            </a:extLst>
          </p:cNvPr>
          <p:cNvSpPr>
            <a:spLocks noGrp="1"/>
          </p:cNvSpPr>
          <p:nvPr/>
        </p:nvSpPr>
        <p:spPr>
          <a:xfrm>
            <a:off x="4333875" y="4000500"/>
            <a:ext cx="228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2100" b="1">
                <a:solidFill>
                  <a:srgbClr val="1F5D45"/>
                </a:solidFill>
              </a:defRPr>
            </a:pPr>
            <a:r>
              <a:rPr sz="2100" b="1" dirty="0">
                <a:solidFill>
                  <a:srgbClr val="1F5D45"/>
                </a:solidFill>
              </a:rPr>
              <a:t>3,850円</a:t>
            </a:r>
            <a:r>
              <a:rPr lang="ja-JP" altLang="en-US" sz="2100" b="1" dirty="0">
                <a:solidFill>
                  <a:srgbClr val="1F5D45"/>
                </a:solidFill>
              </a:rPr>
              <a:t>（税込）</a:t>
            </a:r>
            <a:endParaRPr sz="2100" b="1" dirty="0">
              <a:solidFill>
                <a:srgbClr val="1F5D45"/>
              </a:solidFill>
            </a:endParaRPr>
          </a:p>
        </p:txBody>
      </p:sp>
      <p:sp>
        <p:nvSpPr>
          <p:cNvPr id="11" name="child-row">
            <a:extLst>
              <a:ext uri="{FF2B5EF4-FFF2-40B4-BE49-F238E27FC236}">
                <a16:creationId xmlns:a16="http://schemas.microsoft.com/office/drawing/2014/main" id="{2B91EE10-DDFF-4943-8DBE-BFF8B6D9E771}"/>
              </a:ext>
            </a:extLst>
          </p:cNvPr>
          <p:cNvSpPr>
            <a:spLocks noGrp="1"/>
          </p:cNvSpPr>
          <p:nvPr/>
        </p:nvSpPr>
        <p:spPr>
          <a:xfrm>
            <a:off x="657225" y="4643437"/>
            <a:ext cx="6191250" cy="1171575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4288">
            <a:solidFill>
              <a:srgbClr val="BBDDD5"/>
            </a:solidFill>
            <a:prstDash val="solid"/>
          </a:ln>
        </p:spPr>
      </p:sp>
      <p:sp>
        <p:nvSpPr>
          <p:cNvPr id="12" name="child-label">
            <a:extLst>
              <a:ext uri="{FF2B5EF4-FFF2-40B4-BE49-F238E27FC236}">
                <a16:creationId xmlns:a16="http://schemas.microsoft.com/office/drawing/2014/main" id="{77EFCC59-3FAD-455A-B102-2BCA9191FD34}"/>
              </a:ext>
            </a:extLst>
          </p:cNvPr>
          <p:cNvSpPr>
            <a:spLocks noGrp="1"/>
          </p:cNvSpPr>
          <p:nvPr/>
        </p:nvSpPr>
        <p:spPr>
          <a:xfrm>
            <a:off x="838200" y="4743450"/>
            <a:ext cx="3286126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A6F62"/>
                </a:solidFill>
              </a:defRPr>
            </a:pPr>
            <a:r>
              <a:rPr lang="ja-JP" altLang="en-US" sz="1800" b="1" dirty="0">
                <a:solidFill>
                  <a:srgbClr val="2A6F62"/>
                </a:solidFill>
              </a:rPr>
              <a:t>　　</a:t>
            </a:r>
            <a:endParaRPr lang="en-US" sz="1800" b="1" dirty="0">
              <a:solidFill>
                <a:srgbClr val="2A6F62"/>
              </a:solidFill>
            </a:endParaRPr>
          </a:p>
          <a:p>
            <a:pPr algn="l">
              <a:defRPr sz="1800" b="1">
                <a:solidFill>
                  <a:srgbClr val="2A6F62"/>
                </a:solidFill>
              </a:defRPr>
            </a:pPr>
            <a:r>
              <a:rPr lang="ja-JP" altLang="en-US" dirty="0"/>
              <a:t>小児</a:t>
            </a:r>
            <a:r>
              <a:rPr lang="ja-JP" altLang="en-US" sz="1600" dirty="0"/>
              <a:t>（３歳～小学６年生）</a:t>
            </a:r>
            <a:endParaRPr lang="en-US" sz="1600" dirty="0"/>
          </a:p>
          <a:p>
            <a:pPr algn="l">
              <a:defRPr sz="1800" b="1">
                <a:solidFill>
                  <a:srgbClr val="2A6F62"/>
                </a:solidFill>
              </a:defRPr>
            </a:pPr>
            <a:endParaRPr lang="en-US" sz="1800" b="1" dirty="0">
              <a:solidFill>
                <a:srgbClr val="2A6F62"/>
              </a:solidFill>
            </a:endParaRPr>
          </a:p>
          <a:p>
            <a:pPr algn="l">
              <a:defRPr sz="1800" b="1">
                <a:solidFill>
                  <a:srgbClr val="2A6F62"/>
                </a:solidFill>
              </a:defRPr>
            </a:pPr>
            <a:r>
              <a:rPr lang="en-US" altLang="ja-JP" sz="1200" b="1" dirty="0">
                <a:solidFill>
                  <a:srgbClr val="FF0000"/>
                </a:solidFill>
              </a:rPr>
              <a:t>※</a:t>
            </a:r>
            <a:r>
              <a:rPr lang="ja-JP" altLang="en-US" sz="1200" b="1" dirty="0">
                <a:solidFill>
                  <a:srgbClr val="FF0000"/>
                </a:solidFill>
              </a:rPr>
              <a:t>１回接種のみの方は３８５０円（税込）</a:t>
            </a:r>
            <a:endParaRPr sz="1200" b="1" dirty="0">
              <a:solidFill>
                <a:srgbClr val="FF0000"/>
              </a:solidFill>
            </a:endParaRPr>
          </a:p>
        </p:txBody>
      </p:sp>
      <p:sp>
        <p:nvSpPr>
          <p:cNvPr id="13" name="child-first">
            <a:extLst>
              <a:ext uri="{FF2B5EF4-FFF2-40B4-BE49-F238E27FC236}">
                <a16:creationId xmlns:a16="http://schemas.microsoft.com/office/drawing/2014/main" id="{8598DF96-72E6-4F77-93C9-77ABF6926543}"/>
              </a:ext>
            </a:extLst>
          </p:cNvPr>
          <p:cNvSpPr>
            <a:spLocks noGrp="1"/>
          </p:cNvSpPr>
          <p:nvPr/>
        </p:nvSpPr>
        <p:spPr>
          <a:xfrm>
            <a:off x="2333624" y="4781550"/>
            <a:ext cx="2047875" cy="56673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553B32"/>
                </a:solidFill>
              </a:defRPr>
            </a:pPr>
            <a:r>
              <a:rPr lang="ja-JP" altLang="en-US" sz="1575" b="1" dirty="0">
                <a:solidFill>
                  <a:srgbClr val="553B32"/>
                </a:solidFill>
              </a:rPr>
              <a:t>　　　　　　　初回</a:t>
            </a:r>
            <a:endParaRPr sz="1575" b="1" dirty="0">
              <a:solidFill>
                <a:srgbClr val="553B32"/>
              </a:solidFill>
            </a:endParaRPr>
          </a:p>
        </p:txBody>
      </p:sp>
      <p:sp>
        <p:nvSpPr>
          <p:cNvPr id="14" name="child-first-price">
            <a:extLst>
              <a:ext uri="{FF2B5EF4-FFF2-40B4-BE49-F238E27FC236}">
                <a16:creationId xmlns:a16="http://schemas.microsoft.com/office/drawing/2014/main" id="{9F63E0EC-35F8-47C6-B63B-3445206B2ECD}"/>
              </a:ext>
            </a:extLst>
          </p:cNvPr>
          <p:cNvSpPr>
            <a:spLocks noGrp="1"/>
          </p:cNvSpPr>
          <p:nvPr/>
        </p:nvSpPr>
        <p:spPr>
          <a:xfrm>
            <a:off x="4381500" y="4781550"/>
            <a:ext cx="22383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2025" b="1">
                <a:solidFill>
                  <a:srgbClr val="1F5D45"/>
                </a:solidFill>
              </a:defRPr>
            </a:pPr>
            <a:r>
              <a:rPr sz="2025" b="1" dirty="0">
                <a:solidFill>
                  <a:srgbClr val="1F5D45"/>
                </a:solidFill>
              </a:rPr>
              <a:t>3,190円</a:t>
            </a:r>
            <a:r>
              <a:rPr lang="ja-JP" altLang="en-US" sz="2025" b="1" dirty="0">
                <a:solidFill>
                  <a:srgbClr val="1F5D45"/>
                </a:solidFill>
              </a:rPr>
              <a:t>（税込）</a:t>
            </a:r>
            <a:endParaRPr sz="2025" b="1" dirty="0">
              <a:solidFill>
                <a:srgbClr val="1F5D45"/>
              </a:solidFill>
            </a:endParaRPr>
          </a:p>
        </p:txBody>
      </p:sp>
      <p:sp>
        <p:nvSpPr>
          <p:cNvPr id="15" name="child-second">
            <a:extLst>
              <a:ext uri="{FF2B5EF4-FFF2-40B4-BE49-F238E27FC236}">
                <a16:creationId xmlns:a16="http://schemas.microsoft.com/office/drawing/2014/main" id="{5B241347-F023-40C7-8362-8E352DC29543}"/>
              </a:ext>
            </a:extLst>
          </p:cNvPr>
          <p:cNvSpPr>
            <a:spLocks noGrp="1"/>
          </p:cNvSpPr>
          <p:nvPr/>
        </p:nvSpPr>
        <p:spPr>
          <a:xfrm>
            <a:off x="2333625" y="5238750"/>
            <a:ext cx="3543298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553B32"/>
                </a:solidFill>
              </a:defRPr>
            </a:pPr>
            <a:r>
              <a:rPr sz="1575" b="1" dirty="0">
                <a:solidFill>
                  <a:srgbClr val="553B32"/>
                </a:solidFill>
              </a:rPr>
              <a:t>2回目</a:t>
            </a:r>
          </a:p>
        </p:txBody>
      </p:sp>
      <p:sp>
        <p:nvSpPr>
          <p:cNvPr id="16" name="child-second-price">
            <a:extLst>
              <a:ext uri="{FF2B5EF4-FFF2-40B4-BE49-F238E27FC236}">
                <a16:creationId xmlns:a16="http://schemas.microsoft.com/office/drawing/2014/main" id="{20C11BE2-DE17-470B-8DA5-4C4A1DCC545D}"/>
              </a:ext>
            </a:extLst>
          </p:cNvPr>
          <p:cNvSpPr>
            <a:spLocks noGrp="1"/>
          </p:cNvSpPr>
          <p:nvPr/>
        </p:nvSpPr>
        <p:spPr>
          <a:xfrm>
            <a:off x="4381500" y="5238750"/>
            <a:ext cx="22383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2025" b="1">
                <a:solidFill>
                  <a:srgbClr val="1F5D45"/>
                </a:solidFill>
              </a:defRPr>
            </a:pPr>
            <a:r>
              <a:rPr sz="2025" b="1" dirty="0">
                <a:solidFill>
                  <a:srgbClr val="1F5D45"/>
                </a:solidFill>
              </a:rPr>
              <a:t>3,190円</a:t>
            </a:r>
            <a:r>
              <a:rPr lang="ja-JP" altLang="en-US" sz="2025" b="1" dirty="0">
                <a:solidFill>
                  <a:srgbClr val="1F5D45"/>
                </a:solidFill>
              </a:rPr>
              <a:t>（税込）</a:t>
            </a:r>
            <a:endParaRPr sz="2025" b="1" dirty="0">
              <a:solidFill>
                <a:srgbClr val="1F5D45"/>
              </a:solidFill>
            </a:endParaRPr>
          </a:p>
        </p:txBody>
      </p:sp>
      <p:sp>
        <p:nvSpPr>
          <p:cNvPr id="17" name="senior-row">
            <a:extLst>
              <a:ext uri="{FF2B5EF4-FFF2-40B4-BE49-F238E27FC236}">
                <a16:creationId xmlns:a16="http://schemas.microsoft.com/office/drawing/2014/main" id="{F5EA7D45-31D6-4383-9D91-79BCC6B83526}"/>
              </a:ext>
            </a:extLst>
          </p:cNvPr>
          <p:cNvSpPr>
            <a:spLocks noGrp="1"/>
          </p:cNvSpPr>
          <p:nvPr/>
        </p:nvSpPr>
        <p:spPr>
          <a:xfrm>
            <a:off x="685800" y="5874617"/>
            <a:ext cx="6191250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4288">
            <a:solidFill>
              <a:srgbClr val="8FBD9F"/>
            </a:solidFill>
            <a:prstDash val="solid"/>
          </a:ln>
        </p:spPr>
      </p:sp>
      <p:sp>
        <p:nvSpPr>
          <p:cNvPr id="18" name="senior-label">
            <a:extLst>
              <a:ext uri="{FF2B5EF4-FFF2-40B4-BE49-F238E27FC236}">
                <a16:creationId xmlns:a16="http://schemas.microsoft.com/office/drawing/2014/main" id="{27E30DEA-29B3-47AB-BD59-B7EE8400E74F}"/>
              </a:ext>
            </a:extLst>
          </p:cNvPr>
          <p:cNvSpPr>
            <a:spLocks noGrp="1"/>
          </p:cNvSpPr>
          <p:nvPr/>
        </p:nvSpPr>
        <p:spPr>
          <a:xfrm>
            <a:off x="895350" y="5915025"/>
            <a:ext cx="238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553B32"/>
                </a:solidFill>
              </a:defRPr>
            </a:pPr>
            <a:r>
              <a:rPr sz="1800" b="1">
                <a:solidFill>
                  <a:srgbClr val="553B32"/>
                </a:solidFill>
              </a:rPr>
              <a:t>65歳以上</a:t>
            </a:r>
          </a:p>
        </p:txBody>
      </p:sp>
      <p:sp>
        <p:nvSpPr>
          <p:cNvPr id="19" name="senior-price">
            <a:extLst>
              <a:ext uri="{FF2B5EF4-FFF2-40B4-BE49-F238E27FC236}">
                <a16:creationId xmlns:a16="http://schemas.microsoft.com/office/drawing/2014/main" id="{14ECB037-AF37-4BC9-AED5-E50E6074F032}"/>
              </a:ext>
            </a:extLst>
          </p:cNvPr>
          <p:cNvSpPr>
            <a:spLocks noGrp="1"/>
          </p:cNvSpPr>
          <p:nvPr/>
        </p:nvSpPr>
        <p:spPr>
          <a:xfrm>
            <a:off x="4333875" y="5915024"/>
            <a:ext cx="1228725" cy="58578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2100" b="1">
                <a:solidFill>
                  <a:srgbClr val="1F5D45"/>
                </a:solidFill>
              </a:defRPr>
            </a:pPr>
            <a:r>
              <a:rPr sz="2100" b="1" dirty="0">
                <a:solidFill>
                  <a:srgbClr val="1F5D45"/>
                </a:solidFill>
              </a:rPr>
              <a:t>1,600円</a:t>
            </a:r>
            <a:r>
              <a:rPr lang="ja-JP" altLang="en-US" sz="2100" b="1" dirty="0">
                <a:solidFill>
                  <a:srgbClr val="1F5D45"/>
                </a:solidFill>
              </a:rPr>
              <a:t>　</a:t>
            </a:r>
            <a:endParaRPr sz="2100" b="1" dirty="0">
              <a:solidFill>
                <a:srgbClr val="1F5D45"/>
              </a:solidFill>
            </a:endParaRPr>
          </a:p>
        </p:txBody>
      </p:sp>
      <p:sp>
        <p:nvSpPr>
          <p:cNvPr id="20" name="senior-note">
            <a:extLst>
              <a:ext uri="{FF2B5EF4-FFF2-40B4-BE49-F238E27FC236}">
                <a16:creationId xmlns:a16="http://schemas.microsoft.com/office/drawing/2014/main" id="{C39B8EA1-A16C-45E7-AD42-3C3D2593A77E}"/>
              </a:ext>
            </a:extLst>
          </p:cNvPr>
          <p:cNvSpPr>
            <a:spLocks noGrp="1"/>
          </p:cNvSpPr>
          <p:nvPr/>
        </p:nvSpPr>
        <p:spPr>
          <a:xfrm>
            <a:off x="895350" y="6305550"/>
            <a:ext cx="571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A594F"/>
                </a:solidFill>
              </a:defRPr>
            </a:pPr>
            <a:r>
              <a:rPr sz="1350" b="0">
                <a:solidFill>
                  <a:srgbClr val="6A594F"/>
                </a:solidFill>
              </a:rPr>
              <a:t>生駒市に住民票を有する方</a:t>
            </a:r>
          </a:p>
        </p:txBody>
      </p:sp>
      <p:sp>
        <p:nvSpPr>
          <p:cNvPr id="21" name="covid-heading">
            <a:extLst>
              <a:ext uri="{FF2B5EF4-FFF2-40B4-BE49-F238E27FC236}">
                <a16:creationId xmlns:a16="http://schemas.microsoft.com/office/drawing/2014/main" id="{9E9314F5-2CF6-4948-80B1-70ACF982490D}"/>
              </a:ext>
            </a:extLst>
          </p:cNvPr>
          <p:cNvSpPr>
            <a:spLocks noGrp="1"/>
          </p:cNvSpPr>
          <p:nvPr/>
        </p:nvSpPr>
        <p:spPr>
          <a:xfrm>
            <a:off x="685800" y="6838950"/>
            <a:ext cx="61912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2E7054"/>
                </a:solidFill>
              </a:defRPr>
            </a:pPr>
            <a:r>
              <a:rPr sz="1950" b="1" dirty="0" err="1">
                <a:solidFill>
                  <a:srgbClr val="2E7054"/>
                </a:solidFill>
              </a:rPr>
              <a:t>新型コロナワクチン</a:t>
            </a:r>
            <a:endParaRPr sz="1950" b="1" dirty="0">
              <a:solidFill>
                <a:srgbClr val="2E7054"/>
              </a:solidFill>
            </a:endParaRPr>
          </a:p>
        </p:txBody>
      </p:sp>
      <p:sp>
        <p:nvSpPr>
          <p:cNvPr id="22" name="covid-adult-row">
            <a:extLst>
              <a:ext uri="{FF2B5EF4-FFF2-40B4-BE49-F238E27FC236}">
                <a16:creationId xmlns:a16="http://schemas.microsoft.com/office/drawing/2014/main" id="{784B8E32-6FC4-4D91-AE32-C1EF43AE2B3E}"/>
              </a:ext>
            </a:extLst>
          </p:cNvPr>
          <p:cNvSpPr>
            <a:spLocks noGrp="1"/>
          </p:cNvSpPr>
          <p:nvPr/>
        </p:nvSpPr>
        <p:spPr>
          <a:xfrm>
            <a:off x="685800" y="7334250"/>
            <a:ext cx="6191250" cy="66675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14288">
            <a:solidFill>
              <a:srgbClr val="A9CDB6"/>
            </a:solidFill>
            <a:prstDash val="solid"/>
          </a:ln>
        </p:spPr>
      </p:sp>
      <p:sp>
        <p:nvSpPr>
          <p:cNvPr id="23" name="covid-adult-label">
            <a:extLst>
              <a:ext uri="{FF2B5EF4-FFF2-40B4-BE49-F238E27FC236}">
                <a16:creationId xmlns:a16="http://schemas.microsoft.com/office/drawing/2014/main" id="{E92D37B7-32CC-4ED4-9A73-3AA1208BEE42}"/>
              </a:ext>
            </a:extLst>
          </p:cNvPr>
          <p:cNvSpPr>
            <a:spLocks noGrp="1"/>
          </p:cNvSpPr>
          <p:nvPr/>
        </p:nvSpPr>
        <p:spPr>
          <a:xfrm>
            <a:off x="895350" y="7429500"/>
            <a:ext cx="3286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3A4657"/>
                </a:solidFill>
              </a:defRPr>
            </a:pPr>
            <a:r>
              <a:rPr sz="1725" b="1">
                <a:solidFill>
                  <a:srgbClr val="3A4657"/>
                </a:solidFill>
              </a:rPr>
              <a:t>一般（12歳以上）</a:t>
            </a:r>
          </a:p>
        </p:txBody>
      </p:sp>
      <p:sp>
        <p:nvSpPr>
          <p:cNvPr id="24" name="covid-adult-price">
            <a:extLst>
              <a:ext uri="{FF2B5EF4-FFF2-40B4-BE49-F238E27FC236}">
                <a16:creationId xmlns:a16="http://schemas.microsoft.com/office/drawing/2014/main" id="{37B037E8-7E1F-48FF-B613-6BE94234C8C0}"/>
              </a:ext>
            </a:extLst>
          </p:cNvPr>
          <p:cNvSpPr>
            <a:spLocks noGrp="1"/>
          </p:cNvSpPr>
          <p:nvPr/>
        </p:nvSpPr>
        <p:spPr>
          <a:xfrm>
            <a:off x="4333875" y="7429500"/>
            <a:ext cx="2286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2100" b="1">
                <a:solidFill>
                  <a:srgbClr val="1F5D45"/>
                </a:solidFill>
              </a:defRPr>
            </a:pPr>
            <a:r>
              <a:rPr sz="2100" b="1" dirty="0">
                <a:solidFill>
                  <a:srgbClr val="1F5D45"/>
                </a:solidFill>
              </a:rPr>
              <a:t>16,500円</a:t>
            </a:r>
            <a:r>
              <a:rPr lang="ja-JP" altLang="en-US" sz="2100" b="1" dirty="0">
                <a:solidFill>
                  <a:srgbClr val="1F5D45"/>
                </a:solidFill>
              </a:rPr>
              <a:t>（税込）</a:t>
            </a:r>
            <a:endParaRPr sz="2100" b="1" dirty="0">
              <a:solidFill>
                <a:srgbClr val="1F5D45"/>
              </a:solidFill>
            </a:endParaRPr>
          </a:p>
        </p:txBody>
      </p:sp>
      <p:sp>
        <p:nvSpPr>
          <p:cNvPr id="25" name="covid-senior-row">
            <a:extLst>
              <a:ext uri="{FF2B5EF4-FFF2-40B4-BE49-F238E27FC236}">
                <a16:creationId xmlns:a16="http://schemas.microsoft.com/office/drawing/2014/main" id="{21B1B6F5-5EE2-4FD3-8D32-4E3841CA4720}"/>
              </a:ext>
            </a:extLst>
          </p:cNvPr>
          <p:cNvSpPr>
            <a:spLocks noGrp="1"/>
          </p:cNvSpPr>
          <p:nvPr/>
        </p:nvSpPr>
        <p:spPr>
          <a:xfrm>
            <a:off x="685800" y="8096250"/>
            <a:ext cx="6191250" cy="838200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4288">
            <a:solidFill>
              <a:srgbClr val="A9CDB6"/>
            </a:solidFill>
            <a:prstDash val="solid"/>
          </a:ln>
        </p:spPr>
      </p:sp>
      <p:sp>
        <p:nvSpPr>
          <p:cNvPr id="26" name="covid-senior-label">
            <a:extLst>
              <a:ext uri="{FF2B5EF4-FFF2-40B4-BE49-F238E27FC236}">
                <a16:creationId xmlns:a16="http://schemas.microsoft.com/office/drawing/2014/main" id="{3935FDB6-D781-40C9-9CCD-9214730BC889}"/>
              </a:ext>
            </a:extLst>
          </p:cNvPr>
          <p:cNvSpPr>
            <a:spLocks noGrp="1"/>
          </p:cNvSpPr>
          <p:nvPr/>
        </p:nvSpPr>
        <p:spPr>
          <a:xfrm>
            <a:off x="895350" y="8172450"/>
            <a:ext cx="238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3A4657"/>
                </a:solidFill>
              </a:defRPr>
            </a:pPr>
            <a:r>
              <a:rPr sz="1725" b="1">
                <a:solidFill>
                  <a:srgbClr val="3A4657"/>
                </a:solidFill>
              </a:rPr>
              <a:t>65歳以上</a:t>
            </a:r>
          </a:p>
        </p:txBody>
      </p:sp>
      <p:sp>
        <p:nvSpPr>
          <p:cNvPr id="27" name="covid-senior-price">
            <a:extLst>
              <a:ext uri="{FF2B5EF4-FFF2-40B4-BE49-F238E27FC236}">
                <a16:creationId xmlns:a16="http://schemas.microsoft.com/office/drawing/2014/main" id="{0C8F7823-CEF9-4B5A-84AC-511952DD6505}"/>
              </a:ext>
            </a:extLst>
          </p:cNvPr>
          <p:cNvSpPr>
            <a:spLocks noGrp="1"/>
          </p:cNvSpPr>
          <p:nvPr/>
        </p:nvSpPr>
        <p:spPr>
          <a:xfrm>
            <a:off x="3276600" y="8243888"/>
            <a:ext cx="2286000" cy="42386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2100" b="1">
                <a:solidFill>
                  <a:srgbClr val="1F5D45"/>
                </a:solidFill>
              </a:defRPr>
            </a:pPr>
            <a:r>
              <a:rPr sz="2100" b="1" dirty="0">
                <a:solidFill>
                  <a:srgbClr val="1F5D45"/>
                </a:solidFill>
              </a:rPr>
              <a:t>5,000円</a:t>
            </a:r>
          </a:p>
        </p:txBody>
      </p:sp>
      <p:sp>
        <p:nvSpPr>
          <p:cNvPr id="28" name="covid-senior-note">
            <a:extLst>
              <a:ext uri="{FF2B5EF4-FFF2-40B4-BE49-F238E27FC236}">
                <a16:creationId xmlns:a16="http://schemas.microsoft.com/office/drawing/2014/main" id="{BF597932-08A7-4E62-A22E-E4860C242993}"/>
              </a:ext>
            </a:extLst>
          </p:cNvPr>
          <p:cNvSpPr>
            <a:spLocks noGrp="1"/>
          </p:cNvSpPr>
          <p:nvPr/>
        </p:nvSpPr>
        <p:spPr>
          <a:xfrm>
            <a:off x="895350" y="8553450"/>
            <a:ext cx="571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6A594F"/>
                </a:solidFill>
              </a:defRPr>
            </a:pPr>
            <a:r>
              <a:rPr sz="1350" b="0">
                <a:solidFill>
                  <a:srgbClr val="6A594F"/>
                </a:solidFill>
              </a:rPr>
              <a:t>生駒市に住民票を有する方</a:t>
            </a:r>
          </a:p>
        </p:txBody>
      </p:sp>
      <p:sp>
        <p:nvSpPr>
          <p:cNvPr id="29" name="senior-deadline-band">
            <a:extLst>
              <a:ext uri="{FF2B5EF4-FFF2-40B4-BE49-F238E27FC236}">
                <a16:creationId xmlns:a16="http://schemas.microsoft.com/office/drawing/2014/main" id="{0A0E032A-C0C0-4DD8-A9F8-A04F74D43F45}"/>
              </a:ext>
            </a:extLst>
          </p:cNvPr>
          <p:cNvSpPr>
            <a:spLocks noGrp="1"/>
          </p:cNvSpPr>
          <p:nvPr/>
        </p:nvSpPr>
        <p:spPr>
          <a:xfrm>
            <a:off x="685800" y="9029700"/>
            <a:ext cx="6191250" cy="514350"/>
          </a:xfrm>
          <a:prstGeom prst="roundRect">
            <a:avLst>
              <a:gd name="adj" fmla="val 22222"/>
            </a:avLst>
          </a:prstGeom>
          <a:solidFill>
            <a:srgbClr val="EAF5EC"/>
          </a:solidFill>
          <a:ln w="14288">
            <a:solidFill>
              <a:srgbClr val="67A47B"/>
            </a:solidFill>
            <a:prstDash val="solid"/>
          </a:ln>
        </p:spPr>
      </p:sp>
      <p:sp>
        <p:nvSpPr>
          <p:cNvPr id="30" name="senior-deadline">
            <a:extLst>
              <a:ext uri="{FF2B5EF4-FFF2-40B4-BE49-F238E27FC236}">
                <a16:creationId xmlns:a16="http://schemas.microsoft.com/office/drawing/2014/main" id="{C5C574F7-9F6D-411F-A926-4C85CB65AD00}"/>
              </a:ext>
            </a:extLst>
          </p:cNvPr>
          <p:cNvSpPr>
            <a:spLocks noGrp="1"/>
          </p:cNvSpPr>
          <p:nvPr/>
        </p:nvSpPr>
        <p:spPr>
          <a:xfrm>
            <a:off x="838200" y="9115425"/>
            <a:ext cx="58864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1F5D45"/>
                </a:solidFill>
              </a:defRPr>
            </a:pPr>
            <a:r>
              <a:rPr sz="1500" b="1">
                <a:solidFill>
                  <a:srgbClr val="1F5D45"/>
                </a:solidFill>
              </a:rPr>
              <a:t>65歳以上の方は 令和9年1月31日（日）AMまで</a:t>
            </a:r>
          </a:p>
        </p:txBody>
      </p:sp>
      <p:sp>
        <p:nvSpPr>
          <p:cNvPr id="31" name="reserve-band">
            <a:extLst>
              <a:ext uri="{FF2B5EF4-FFF2-40B4-BE49-F238E27FC236}">
                <a16:creationId xmlns:a16="http://schemas.microsoft.com/office/drawing/2014/main" id="{96DC17C9-9481-4D1D-B5B8-AB5ABC43347C}"/>
              </a:ext>
            </a:extLst>
          </p:cNvPr>
          <p:cNvSpPr>
            <a:spLocks noGrp="1"/>
          </p:cNvSpPr>
          <p:nvPr/>
        </p:nvSpPr>
        <p:spPr>
          <a:xfrm>
            <a:off x="600690" y="9625012"/>
            <a:ext cx="6572250" cy="885826"/>
          </a:xfrm>
          <a:prstGeom prst="roundRect">
            <a:avLst>
              <a:gd name="adj" fmla="val 17391"/>
            </a:avLst>
          </a:prstGeom>
          <a:solidFill>
            <a:srgbClr val="2A6F62"/>
          </a:solidFill>
          <a:ln w="0">
            <a:noFill/>
            <a:prstDash val="solid"/>
          </a:ln>
        </p:spPr>
      </p:sp>
      <p:sp>
        <p:nvSpPr>
          <p:cNvPr id="32" name="reserve-title">
            <a:extLst>
              <a:ext uri="{FF2B5EF4-FFF2-40B4-BE49-F238E27FC236}">
                <a16:creationId xmlns:a16="http://schemas.microsoft.com/office/drawing/2014/main" id="{52F3FE61-A772-46B7-89FA-2B6934B906D1}"/>
              </a:ext>
            </a:extLst>
          </p:cNvPr>
          <p:cNvSpPr>
            <a:spLocks noGrp="1"/>
          </p:cNvSpPr>
          <p:nvPr/>
        </p:nvSpPr>
        <p:spPr>
          <a:xfrm>
            <a:off x="809625" y="9591676"/>
            <a:ext cx="5943600" cy="41909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 dirty="0" err="1">
                <a:solidFill>
                  <a:srgbClr val="FFFFFF"/>
                </a:solidFill>
              </a:rPr>
              <a:t>予約制です</a:t>
            </a:r>
            <a:endParaRPr sz="1875" b="1" dirty="0">
              <a:solidFill>
                <a:srgbClr val="FFFFFF"/>
              </a:solidFill>
            </a:endParaRPr>
          </a:p>
        </p:txBody>
      </p:sp>
      <p:sp>
        <p:nvSpPr>
          <p:cNvPr id="33" name="reserve-body">
            <a:extLst>
              <a:ext uri="{FF2B5EF4-FFF2-40B4-BE49-F238E27FC236}">
                <a16:creationId xmlns:a16="http://schemas.microsoft.com/office/drawing/2014/main" id="{DF285352-C351-462D-AFE4-C130ABACA0FB}"/>
              </a:ext>
            </a:extLst>
          </p:cNvPr>
          <p:cNvSpPr>
            <a:spLocks noGrp="1"/>
          </p:cNvSpPr>
          <p:nvPr/>
        </p:nvSpPr>
        <p:spPr>
          <a:xfrm>
            <a:off x="742950" y="9844088"/>
            <a:ext cx="6076950" cy="39528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 dirty="0" err="1">
                <a:solidFill>
                  <a:srgbClr val="FFFFFF"/>
                </a:solidFill>
              </a:rPr>
              <a:t>接種をご希望の方は、お電話でご予約ください</a:t>
            </a:r>
            <a:endParaRPr sz="1200" b="1" dirty="0">
              <a:solidFill>
                <a:srgbClr val="FFFFFF"/>
              </a:solidFill>
            </a:endParaRPr>
          </a:p>
        </p:txBody>
      </p:sp>
      <p:sp>
        <p:nvSpPr>
          <p:cNvPr id="34" name="phone-placeholder">
            <a:extLst>
              <a:ext uri="{FF2B5EF4-FFF2-40B4-BE49-F238E27FC236}">
                <a16:creationId xmlns:a16="http://schemas.microsoft.com/office/drawing/2014/main" id="{EE7B44B4-7F18-417C-8139-3555E0871AC3}"/>
              </a:ext>
            </a:extLst>
          </p:cNvPr>
          <p:cNvSpPr>
            <a:spLocks noGrp="1"/>
          </p:cNvSpPr>
          <p:nvPr/>
        </p:nvSpPr>
        <p:spPr>
          <a:xfrm>
            <a:off x="1143000" y="10010775"/>
            <a:ext cx="52768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rPr sz="2800" b="0">
                <a:solidFill>
                  <a:srgbClr val="FFFFFF"/>
                </a:solidFill>
              </a:rPr>
              <a:t>TEL</a:t>
            </a:r>
            <a:r>
              <a:rPr lang="en-US" altLang="ja-JP" sz="2800" b="0">
                <a:solidFill>
                  <a:srgbClr val="FFFFFF"/>
                </a:solidFill>
              </a:rPr>
              <a:t>0743-61-5111</a:t>
            </a:r>
            <a:endParaRPr sz="1200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627792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95</Words>
  <Application>Microsoft Office PowerPoint</Application>
  <DocSecurity>0</DocSecurity>
  <PresentationFormat>ユーザー設定</PresentationFormat>
  <Paragraphs>27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Calibri</vt:lpstr>
      <vt:lpstr>ChatGPT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itsukiclinic0506@outlook.jp</cp:lastModifiedBy>
  <cp:revision>6</cp:revision>
  <cp:lastPrinted>2026-09-02T08:42:43Z</cp:lastPrinted>
  <dcterms:created xsi:type="dcterms:W3CDTF">2026-09-01T21:39:43Z</dcterms:created>
  <dcterms:modified xsi:type="dcterms:W3CDTF">2026-09-02T08:43:06Z</dcterms:modified>
</cp:coreProperties>
</file>